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  <p:sldMasterId id="2147483669" r:id="rId2"/>
    <p:sldMasterId id="2147483679" r:id="rId3"/>
  </p:sldMasterIdLst>
  <p:notesMasterIdLst>
    <p:notesMasterId r:id="rId20"/>
  </p:notesMasterIdLst>
  <p:sldIdLst>
    <p:sldId id="713" r:id="rId4"/>
    <p:sldId id="709" r:id="rId5"/>
    <p:sldId id="714" r:id="rId6"/>
    <p:sldId id="718" r:id="rId7"/>
    <p:sldId id="717" r:id="rId8"/>
    <p:sldId id="715" r:id="rId9"/>
    <p:sldId id="719" r:id="rId10"/>
    <p:sldId id="720" r:id="rId11"/>
    <p:sldId id="721" r:id="rId12"/>
    <p:sldId id="716" r:id="rId13"/>
    <p:sldId id="727" r:id="rId14"/>
    <p:sldId id="724" r:id="rId15"/>
    <p:sldId id="723" r:id="rId16"/>
    <p:sldId id="725" r:id="rId17"/>
    <p:sldId id="726" r:id="rId18"/>
    <p:sldId id="722" r:id="rId19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09"/>
            <p14:sldId id="714"/>
            <p14:sldId id="718"/>
            <p14:sldId id="717"/>
            <p14:sldId id="715"/>
            <p14:sldId id="719"/>
            <p14:sldId id="720"/>
            <p14:sldId id="721"/>
            <p14:sldId id="716"/>
            <p14:sldId id="727"/>
            <p14:sldId id="724"/>
            <p14:sldId id="723"/>
            <p14:sldId id="725"/>
            <p14:sldId id="726"/>
            <p14:sldId id="7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9CADB7"/>
    <a:srgbClr val="333F48"/>
    <a:srgbClr val="005F86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3" autoAdjust="0"/>
    <p:restoredTop sz="90955" autoAdjust="0"/>
  </p:normalViewPr>
  <p:slideViewPr>
    <p:cSldViewPr>
      <p:cViewPr varScale="1">
        <p:scale>
          <a:sx n="176" d="100"/>
          <a:sy n="176" d="100"/>
        </p:scale>
        <p:origin x="35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11/6/18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57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0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C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81000" y="403622"/>
            <a:ext cx="990600" cy="118872"/>
          </a:xfrm>
          <a:prstGeom prst="rect">
            <a:avLst/>
          </a:prstGeom>
          <a:solidFill>
            <a:srgbClr val="BF5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64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4-10-Visualizing-MNIST/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Joshua Rhodes, PhD</a:t>
            </a:r>
          </a:p>
          <a:p>
            <a:pPr marL="0" marR="0" lvl="0" indent="0" algn="l" defTabSz="914400" rtl="0" eaLnBrk="1" fontAlgn="auto" latinLnBrk="0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Research Fellow/Adjunct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 Professor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Fall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8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</a:rPr>
              <a:t>Applied engineering Data analysis, optimization and visualization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Neural networks and deep learning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5"/>
          <a:stretch/>
        </p:blipFill>
        <p:spPr>
          <a:xfrm>
            <a:off x="6978699" y="492786"/>
            <a:ext cx="1877397" cy="4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FC2A-1E15-864F-A703-489B617A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45D7E-4342-ED43-B65E-B98FCA01C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96" y="1771650"/>
            <a:ext cx="5408008" cy="2914650"/>
          </a:xfrm>
        </p:spPr>
      </p:pic>
    </p:spTree>
    <p:extLst>
      <p:ext uri="{BB962C8B-B14F-4D97-AF65-F5344CB8AC3E}">
        <p14:creationId xmlns:p14="http://schemas.microsoft.com/office/powerpoint/2010/main" val="391436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2929-2484-5549-A66E-D69E40FD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deep learning dataset</a:t>
            </a:r>
          </a:p>
          <a:p>
            <a:r>
              <a:rPr lang="en-US" dirty="0"/>
              <a:t>Handwritten digits that a computer is taught to learn via deep learning</a:t>
            </a:r>
          </a:p>
          <a:p>
            <a:r>
              <a:rPr lang="en-US" dirty="0"/>
              <a:t>Images are 28x28 pixels, flattened into a vector 784 in length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704BD-C67B-C343-88E8-079EF316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46648"/>
            <a:ext cx="3276600" cy="87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4EF53-AEE1-AC44-9E7B-EEA8A4AA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MNIST: Modified National Institute of Standards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87618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15C134-3DD9-2145-A38A-841D1EE9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3505200" cy="2914650"/>
          </a:xfrm>
        </p:spPr>
        <p:txBody>
          <a:bodyPr/>
          <a:lstStyle/>
          <a:p>
            <a:r>
              <a:rPr lang="en-US" dirty="0"/>
              <a:t>Essentially various output layers weight different parts of the image differently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AAC2B3-3FFE-FE48-A890-B259E2488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88" y="1047750"/>
            <a:ext cx="4031555" cy="3257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586E88-3A39-AC40-9E0F-36864C5DB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 r="5777"/>
          <a:stretch/>
        </p:blipFill>
        <p:spPr>
          <a:xfrm>
            <a:off x="3200399" y="3790950"/>
            <a:ext cx="3200401" cy="1352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6314C-0499-FC46-930C-4B0AB9E1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 with NN</a:t>
            </a:r>
          </a:p>
        </p:txBody>
      </p:sp>
    </p:spTree>
    <p:extLst>
      <p:ext uri="{BB962C8B-B14F-4D97-AF65-F5344CB8AC3E}">
        <p14:creationId xmlns:p14="http://schemas.microsoft.com/office/powerpoint/2010/main" val="202289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DB18-E7D6-9F46-BFB6-551D4AF1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cool gif showing NN image recognition</a:t>
            </a:r>
          </a:p>
        </p:txBody>
      </p:sp>
      <p:pic>
        <p:nvPicPr>
          <p:cNvPr id="4" name="k4ZR4AAMW6I2jP_JbiPo6N9tYUqIQXFvDpUZ3F4K63E.mp4">
            <a:hlinkClick r:id="" action="ppaction://media"/>
            <a:extLst>
              <a:ext uri="{FF2B5EF4-FFF2-40B4-BE49-F238E27FC236}">
                <a16:creationId xmlns:a16="http://schemas.microsoft.com/office/drawing/2014/main" id="{D88B5A7E-BAF5-D041-A061-83A628A122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567" y="1634728"/>
            <a:ext cx="5878867" cy="3146822"/>
          </a:xfrm>
        </p:spPr>
      </p:pic>
    </p:spTree>
    <p:extLst>
      <p:ext uri="{BB962C8B-B14F-4D97-AF65-F5344CB8AC3E}">
        <p14:creationId xmlns:p14="http://schemas.microsoft.com/office/powerpoint/2010/main" val="22306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99A6-1EBC-0641-B012-F3497B0A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03AE-CE2A-F042-8597-A52B8E6E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is a library used to make deep learning models</a:t>
            </a:r>
          </a:p>
          <a:p>
            <a:r>
              <a:rPr lang="en-US" dirty="0" err="1"/>
              <a:t>Keras</a:t>
            </a:r>
            <a:r>
              <a:rPr lang="en-US" dirty="0"/>
              <a:t> is a </a:t>
            </a:r>
            <a:r>
              <a:rPr lang="en-US" dirty="0" err="1"/>
              <a:t>packge</a:t>
            </a:r>
            <a:r>
              <a:rPr lang="en-US" dirty="0"/>
              <a:t> that makes </a:t>
            </a:r>
            <a:r>
              <a:rPr lang="en-US" dirty="0" err="1"/>
              <a:t>Tensorflow</a:t>
            </a:r>
            <a:r>
              <a:rPr lang="en-US" dirty="0"/>
              <a:t> more user-friendly</a:t>
            </a:r>
          </a:p>
          <a:p>
            <a:r>
              <a:rPr lang="en-US" dirty="0"/>
              <a:t>Both are popular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05912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8F92-ABF2-6B4A-A3F5-ED9F43F0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1A3B-C43B-E944-ACA1-89EBBF06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http://colah.github.io/posts/2014-10-Visualizing-MNIST/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tensorflow.rstudio.com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/articles/</a:t>
            </a:r>
            <a:r>
              <a:rPr lang="en-US" dirty="0" err="1"/>
              <a:t>tutorial_mnist_beginners.html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9AE5-3802-C34A-85F9-074A2DE8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49BA-C303-B044-B884-58E1D4E1E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Let’s dig in to a VERY simple example with power plants!</a:t>
            </a:r>
          </a:p>
        </p:txBody>
      </p:sp>
    </p:spTree>
    <p:extLst>
      <p:ext uri="{BB962C8B-B14F-4D97-AF65-F5344CB8AC3E}">
        <p14:creationId xmlns:p14="http://schemas.microsoft.com/office/powerpoint/2010/main" val="339619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Neural networks are kind of like regression, but with more </a:t>
            </a:r>
            <a:r>
              <a:rPr lang="en-US" dirty="0" err="1"/>
              <a:t>blackbox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 regression, we knew the various weights given to each of the explanatory variables</a:t>
            </a:r>
          </a:p>
          <a:p>
            <a:r>
              <a:rPr lang="en-US" dirty="0"/>
              <a:t>With (artificial) neural networks, we might not have as much insight into what is going on</a:t>
            </a:r>
          </a:p>
          <a:p>
            <a:pPr lvl="1"/>
            <a:r>
              <a:rPr lang="en-US" dirty="0"/>
              <a:t>But if it works, don’t fix it?</a:t>
            </a:r>
          </a:p>
          <a:p>
            <a:r>
              <a:rPr lang="en-US" dirty="0"/>
              <a:t>Heavy trainers 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0C67-C783-944E-945B-61D3F547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simplest NNs are similar-</a:t>
            </a:r>
            <a:r>
              <a:rPr lang="en-US" dirty="0" err="1"/>
              <a:t>ish</a:t>
            </a:r>
            <a:r>
              <a:rPr lang="en-US" dirty="0"/>
              <a:t> to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472C-5995-DA46-BA83-B57118DD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5950"/>
            <a:ext cx="3505200" cy="2914650"/>
          </a:xfrm>
        </p:spPr>
        <p:txBody>
          <a:bodyPr>
            <a:normAutofit/>
          </a:bodyPr>
          <a:lstStyle/>
          <a:p>
            <a:r>
              <a:rPr lang="en-US" dirty="0"/>
              <a:t>Perceptions</a:t>
            </a:r>
          </a:p>
          <a:p>
            <a:pPr lvl="1"/>
            <a:r>
              <a:rPr lang="en-US" dirty="0"/>
              <a:t>Takes several binary inputs and produces a binary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68D8E-069F-D34A-9B8E-300EEBF69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50" y="3867150"/>
            <a:ext cx="4450282" cy="127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A2688-EEAC-EA4D-A97E-51C76808B6A6}"/>
              </a:ext>
            </a:extLst>
          </p:cNvPr>
          <p:cNvSpPr txBox="1"/>
          <p:nvPr/>
        </p:nvSpPr>
        <p:spPr>
          <a:xfrm>
            <a:off x="0" y="4833257"/>
            <a:ext cx="3669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 http://</a:t>
            </a:r>
            <a:r>
              <a:rPr lang="en-US" sz="1100" dirty="0" err="1"/>
              <a:t>neuralnetworksanddeeplearning.com</a:t>
            </a:r>
            <a:r>
              <a:rPr lang="en-US" sz="1100" dirty="0"/>
              <a:t>/chap1.html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B46BE-5CBD-3147-9F4B-61C4C291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50" y="1206102"/>
            <a:ext cx="4011850" cy="26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9B1C-D30E-7744-9511-DFAF81BE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Should I go to ACL?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1537-2F18-BF49-A2B6-9172713E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4114800" cy="2247900"/>
          </a:xfrm>
        </p:spPr>
        <p:txBody>
          <a:bodyPr>
            <a:normAutofit/>
          </a:bodyPr>
          <a:lstStyle/>
          <a:p>
            <a:r>
              <a:rPr lang="en-US" sz="2400" dirty="0"/>
              <a:t>x1: Is the weather good? (no/yes, or 0/1)</a:t>
            </a:r>
          </a:p>
          <a:p>
            <a:r>
              <a:rPr lang="en-US" sz="2400" dirty="0"/>
              <a:t>x2: Do friends want to go?</a:t>
            </a:r>
          </a:p>
          <a:p>
            <a:r>
              <a:rPr lang="en-US" sz="2400" dirty="0"/>
              <a:t>x3: Can I take a bus?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2A570C-5F66-3C4A-AF2A-1F0708AACE42}"/>
              </a:ext>
            </a:extLst>
          </p:cNvPr>
          <p:cNvSpPr txBox="1">
            <a:spLocks/>
          </p:cNvSpPr>
          <p:nvPr/>
        </p:nvSpPr>
        <p:spPr>
          <a:xfrm>
            <a:off x="4572000" y="1771650"/>
            <a:ext cx="4267200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w1: I hate bad weather, so = 6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400" dirty="0"/>
          </a:p>
          <a:p>
            <a:pPr fontAlgn="auto">
              <a:spcAft>
                <a:spcPts val="0"/>
              </a:spcAft>
            </a:pPr>
            <a:r>
              <a:rPr lang="en-US" sz="2400" dirty="0"/>
              <a:t>w2: Friends are nice, but = 2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w3: Parking is bad, but not a deal-breaker =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D9CE3-7529-5948-8D68-E6430571CFAD}"/>
              </a:ext>
            </a:extLst>
          </p:cNvPr>
          <p:cNvSpPr txBox="1">
            <a:spLocks/>
          </p:cNvSpPr>
          <p:nvPr/>
        </p:nvSpPr>
        <p:spPr>
          <a:xfrm>
            <a:off x="457200" y="4343400"/>
            <a:ext cx="5867400" cy="800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Set T to 5, so c(0,1,1) =  4 &lt; 5, so no-go         	0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Set T to 3, so c(0,1,1) = 4 &gt; 3, so yes-go!		1 </a:t>
            </a:r>
          </a:p>
        </p:txBody>
      </p:sp>
    </p:spTree>
    <p:extLst>
      <p:ext uri="{BB962C8B-B14F-4D97-AF65-F5344CB8AC3E}">
        <p14:creationId xmlns:p14="http://schemas.microsoft.com/office/powerpoint/2010/main" val="204606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F6F8-71C8-6743-B76E-B09C3776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threshold of a Perceptions must be overcome to get a positive result, or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DB2F-747B-3E41-B3AB-34B7D2D8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say that bias b = -threshold, then: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75893-842E-0A48-AD66-B8F44DF1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550"/>
            <a:ext cx="538588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5221-B6FA-D345-B1B6-A9E39354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perception has a single output, but it can be an input to multiple other perceptions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C1340-9861-2043-9B97-4BCEBC8B4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7108302" cy="2914650"/>
          </a:xfrm>
        </p:spPr>
      </p:pic>
    </p:spTree>
    <p:extLst>
      <p:ext uri="{BB962C8B-B14F-4D97-AF65-F5344CB8AC3E}">
        <p14:creationId xmlns:p14="http://schemas.microsoft.com/office/powerpoint/2010/main" val="184202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C2DA-665C-9545-A25C-C4DA79A0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these things to “learn”?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8545-11B4-CC4D-B5C5-0D8AA858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After all, that is what we are after, right?</a:t>
            </a:r>
          </a:p>
          <a:p>
            <a:r>
              <a:rPr lang="en-US" dirty="0"/>
              <a:t>One way:</a:t>
            </a:r>
          </a:p>
          <a:p>
            <a:pPr lvl="1"/>
            <a:r>
              <a:rPr lang="en-US" dirty="0"/>
              <a:t>Make a small change to a weight,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, and we should see a small change in the output, right?</a:t>
            </a:r>
          </a:p>
          <a:p>
            <a:pPr lvl="1"/>
            <a:r>
              <a:rPr lang="en-US" dirty="0"/>
              <a:t>We learn by correcting our mistakes towards getting the answer “more right” – practice</a:t>
            </a:r>
          </a:p>
          <a:p>
            <a:pPr lvl="1"/>
            <a:r>
              <a:rPr lang="en-US" dirty="0"/>
              <a:t>The problem is that since perceptions only output a 0 or 1, a small change in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can lead to a big change in output </a:t>
            </a:r>
          </a:p>
        </p:txBody>
      </p:sp>
    </p:spTree>
    <p:extLst>
      <p:ext uri="{BB962C8B-B14F-4D97-AF65-F5344CB8AC3E}">
        <p14:creationId xmlns:p14="http://schemas.microsoft.com/office/powerpoint/2010/main" val="255267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B04A-286E-3445-8FCD-AB1377E2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</a:t>
            </a:r>
            <a:r>
              <a:rPr lang="en-US" i="1" dirty="0"/>
              <a:t>sigmoid neuron</a:t>
            </a:r>
            <a:r>
              <a:rPr lang="en-US" dirty="0"/>
              <a:t>, a quantum leap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6953-178D-AB42-990B-FF20A21E2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on the whole range from 0 to 1.</a:t>
            </a:r>
          </a:p>
          <a:p>
            <a:r>
              <a:rPr lang="en-US" dirty="0"/>
              <a:t>Uses the sigmoid function:</a:t>
            </a:r>
          </a:p>
          <a:p>
            <a:endParaRPr lang="en-US" dirty="0"/>
          </a:p>
          <a:p>
            <a:r>
              <a:rPr lang="en-US" dirty="0"/>
              <a:t>In our nomenclature: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75FD7-543D-E541-A789-8293BDB80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238375"/>
            <a:ext cx="2095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F4245-0757-F440-8FC1-AC2E742FE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65897"/>
            <a:ext cx="2959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2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EC8E-B61E-F241-BAE5-9AD425E2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functions = different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67DD9-DBDD-EE43-87DC-5946999D2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885950"/>
            <a:ext cx="4438217" cy="29146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C7BB7-5540-4544-AE03-DBB74BD6F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71" y="1885949"/>
            <a:ext cx="4843129" cy="29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9153"/>
      </p:ext>
    </p:extLst>
  </p:cSld>
  <p:clrMapOvr>
    <a:masterClrMapping/>
  </p:clrMapOvr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B20404DA-FEF4-6747-AC0A-657512601EF6}"/>
    </a:ext>
  </a:extLst>
</a:theme>
</file>

<file path=ppt/theme/theme2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31117509-7AC5-2344-8B79-8B8901AE8445}"/>
    </a:ext>
  </a:extLst>
</a:theme>
</file>

<file path=ppt/theme/theme3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084717D3-0CB0-574E-A08D-E1BD5B27B62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Light Background</Template>
  <TotalTime>5138</TotalTime>
  <Words>508</Words>
  <Application>Microsoft Macintosh PowerPoint</Application>
  <PresentationFormat>On-screen Show (16:9)</PresentationFormat>
  <Paragraphs>56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ヒラギノ角ゴ Pro W3</vt:lpstr>
      <vt:lpstr>Arial</vt:lpstr>
      <vt:lpstr>Arial Black</vt:lpstr>
      <vt:lpstr>Calibri</vt:lpstr>
      <vt:lpstr>16-9 Light Background</vt:lpstr>
      <vt:lpstr>16-9 White Backgroud</vt:lpstr>
      <vt:lpstr>1_16-9 White Backgroud</vt:lpstr>
      <vt:lpstr>PowerPoint Presentation</vt:lpstr>
      <vt:lpstr>Neural networks are kind of like regression, but with more blackbox</vt:lpstr>
      <vt:lpstr>The simplest NNs are similar-ish to logistic regression</vt:lpstr>
      <vt:lpstr>Example: Should I go to ACL?</vt:lpstr>
      <vt:lpstr>The threshold of a Perceptions must be overcome to get a positive result, or 1 </vt:lpstr>
      <vt:lpstr>Each perception has a single output, but it can be an input to multiple other perceptions</vt:lpstr>
      <vt:lpstr>How do we get these things to “learn”?</vt:lpstr>
      <vt:lpstr>Enter the sigmoid neuron, a quantum leap</vt:lpstr>
      <vt:lpstr>Different functions = different results</vt:lpstr>
      <vt:lpstr>The architecture of neural networks</vt:lpstr>
      <vt:lpstr>MNIST: Modified National Institute of Standards and Technology</vt:lpstr>
      <vt:lpstr>Image recognition with NN</vt:lpstr>
      <vt:lpstr>Super cool gif showing NN image recognition</vt:lpstr>
      <vt:lpstr>Keras and tensorflow</vt:lpstr>
      <vt:lpstr>More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Joshua D. Rhodes</dc:creator>
  <cp:keywords/>
  <dc:description/>
  <cp:lastModifiedBy>Joshua D. Rhodes</cp:lastModifiedBy>
  <cp:revision>23</cp:revision>
  <cp:lastPrinted>2018-03-19T14:09:48Z</cp:lastPrinted>
  <dcterms:created xsi:type="dcterms:W3CDTF">2018-03-17T19:29:10Z</dcterms:created>
  <dcterms:modified xsi:type="dcterms:W3CDTF">2018-11-07T15:50:23Z</dcterms:modified>
  <cp:category/>
</cp:coreProperties>
</file>